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6"/>
  </p:notesMasterIdLst>
  <p:sldIdLst>
    <p:sldId id="256" r:id="rId2"/>
    <p:sldId id="258" r:id="rId3"/>
    <p:sldId id="257" r:id="rId4"/>
    <p:sldId id="260" r:id="rId5"/>
    <p:sldId id="262" r:id="rId6"/>
    <p:sldId id="301" r:id="rId7"/>
    <p:sldId id="273" r:id="rId8"/>
    <p:sldId id="278" r:id="rId9"/>
    <p:sldId id="297" r:id="rId10"/>
    <p:sldId id="265" r:id="rId11"/>
    <p:sldId id="298" r:id="rId12"/>
    <p:sldId id="299" r:id="rId13"/>
    <p:sldId id="302" r:id="rId14"/>
    <p:sldId id="300" r:id="rId15"/>
  </p:sldIdLst>
  <p:sldSz cx="9144000" cy="5143500" type="screen16x9"/>
  <p:notesSz cx="6858000" cy="9144000"/>
  <p:embeddedFontLst>
    <p:embeddedFont>
      <p:font typeface="FC Gimmick [Non-commercial] Bd" pitchFamily="2" charset="-34"/>
      <p:bold r:id="rId17"/>
    </p:embeddedFont>
    <p:embeddedFont>
      <p:font typeface="Kulim Park" panose="020B0604020202020204" charset="0"/>
      <p:regular r:id="rId18"/>
      <p:bold r:id="rId19"/>
      <p:italic r:id="rId20"/>
      <p:boldItalic r:id="rId21"/>
    </p:embeddedFont>
    <p:embeddedFont>
      <p:font typeface="Kulim Park SemiBold" panose="020B0604020202020204" charset="0"/>
      <p:regular r:id="rId22"/>
      <p:bold r:id="rId23"/>
      <p:italic r:id="rId24"/>
      <p:boldItalic r:id="rId25"/>
    </p:embeddedFont>
    <p:embeddedFont>
      <p:font typeface="Manrope" panose="020B0604020202020204" charset="0"/>
      <p:regular r:id="rId26"/>
      <p:bold r:id="rId27"/>
    </p:embeddedFont>
    <p:embeddedFont>
      <p:font typeface="Nunito Light" pitchFamily="2" charset="0"/>
      <p:regular r:id="rId28"/>
      <p: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0AF6975-D990-4590-90B3-2ECA980FFACE}">
  <a:tblStyle styleId="{F0AF6975-D990-4590-90B3-2ECA980FFA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A41F788-D8EE-4283-A1F7-F6D42BB9403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24" autoAdjust="0"/>
  </p:normalViewPr>
  <p:slideViewPr>
    <p:cSldViewPr snapToGrid="0">
      <p:cViewPr varScale="1">
        <p:scale>
          <a:sx n="104" d="100"/>
          <a:sy n="104" d="100"/>
        </p:scale>
        <p:origin x="85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ad61298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ad61298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ead6129809_1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ead6129809_1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ad6129809_1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ad6129809_1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ad6129809_1_21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ad6129809_1_21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ead612980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ead612980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ead612980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ead612980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1476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ead6129809_0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ead6129809_0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ead9bfe9e5_0_6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ead9bfe9e5_0_6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ead6129809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ead6129809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649785" flipH="1">
            <a:off x="6475477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3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/>
          <p:nvPr/>
        </p:nvSpPr>
        <p:spPr>
          <a:xfrm rot="4102360" flipH="1">
            <a:off x="-2758583" y="412968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7"/>
          <p:cNvSpPr/>
          <p:nvPr/>
        </p:nvSpPr>
        <p:spPr>
          <a:xfrm rot="813319">
            <a:off x="-431355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7"/>
          <p:cNvSpPr txBox="1">
            <a:spLocks noGrp="1"/>
          </p:cNvSpPr>
          <p:nvPr>
            <p:ph type="subTitle" idx="1"/>
          </p:nvPr>
        </p:nvSpPr>
        <p:spPr>
          <a:xfrm>
            <a:off x="723300" y="3021075"/>
            <a:ext cx="3394200" cy="11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 flipH="1">
            <a:off x="719825" y="986925"/>
            <a:ext cx="28884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8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8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8"/>
          <p:cNvSpPr txBox="1">
            <a:spLocks noGrp="1"/>
          </p:cNvSpPr>
          <p:nvPr>
            <p:ph type="subTitle" idx="1"/>
          </p:nvPr>
        </p:nvSpPr>
        <p:spPr>
          <a:xfrm>
            <a:off x="723300" y="2291463"/>
            <a:ext cx="30351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 flipH="1">
            <a:off x="719825" y="1463638"/>
            <a:ext cx="3035100" cy="71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8"/>
          <p:cNvSpPr/>
          <p:nvPr/>
        </p:nvSpPr>
        <p:spPr>
          <a:xfrm rot="-649760" flipH="1">
            <a:off x="-3395808" y="45146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9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9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9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9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9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9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30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0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0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30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-1460553" flipH="1">
            <a:off x="6702382" y="-661835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-9405665" flipH="1">
            <a:off x="6846081" y="1281156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rot="1478505" flipH="1">
            <a:off x="3709533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2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3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9524149" flipH="1">
            <a:off x="-6659422" y="-2925302"/>
            <a:ext cx="9471569" cy="60490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rot="-813319" flipH="1">
            <a:off x="4432698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 rot="649785">
            <a:off x="-1816445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620870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rot="-8823147" flipH="1">
            <a:off x="5492915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-2254122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rot="-649785" flipH="1">
            <a:off x="3942880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 rot="-1244193" flipH="1">
            <a:off x="-2695083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 rot="9555807" flipH="1">
            <a:off x="7511217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3406877">
            <a:off x="3098060" y="-32126"/>
            <a:ext cx="7826090" cy="287785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23300" y="1383125"/>
            <a:ext cx="4510500" cy="92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723300" y="2328475"/>
            <a:ext cx="43599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/>
          <p:nvPr/>
        </p:nvSpPr>
        <p:spPr>
          <a:xfrm rot="9339447" flipH="1">
            <a:off x="-5157706" y="21951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3"/>
          <p:cNvSpPr/>
          <p:nvPr/>
        </p:nvSpPr>
        <p:spPr>
          <a:xfrm rot="649785">
            <a:off x="6848027" y="-2440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3"/>
          <p:cNvSpPr/>
          <p:nvPr/>
        </p:nvSpPr>
        <p:spPr>
          <a:xfrm rot="813319">
            <a:off x="-4299402" y="-47175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3"/>
          <p:cNvSpPr/>
          <p:nvPr/>
        </p:nvSpPr>
        <p:spPr>
          <a:xfrm rot="9089871">
            <a:off x="7049951" y="1893780"/>
            <a:ext cx="7826200" cy="287789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3"/>
          <p:cNvSpPr/>
          <p:nvPr/>
        </p:nvSpPr>
        <p:spPr>
          <a:xfrm rot="-576017">
            <a:off x="-4825529" y="-672274"/>
            <a:ext cx="7826074" cy="287784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/>
          </p:nvPr>
        </p:nvSpPr>
        <p:spPr>
          <a:xfrm>
            <a:off x="73277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1"/>
          </p:nvPr>
        </p:nvSpPr>
        <p:spPr>
          <a:xfrm>
            <a:off x="73278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2" hasCustomPrompt="1"/>
          </p:nvPr>
        </p:nvSpPr>
        <p:spPr>
          <a:xfrm>
            <a:off x="73277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3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4"/>
          </p:nvPr>
        </p:nvSpPr>
        <p:spPr>
          <a:xfrm>
            <a:off x="268025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5"/>
          </p:nvPr>
        </p:nvSpPr>
        <p:spPr>
          <a:xfrm>
            <a:off x="268026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6"/>
          </p:nvPr>
        </p:nvSpPr>
        <p:spPr>
          <a:xfrm>
            <a:off x="4627725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7"/>
          </p:nvPr>
        </p:nvSpPr>
        <p:spPr>
          <a:xfrm>
            <a:off x="4627737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8"/>
          </p:nvPr>
        </p:nvSpPr>
        <p:spPr>
          <a:xfrm>
            <a:off x="6575200" y="2632300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9"/>
          </p:nvPr>
        </p:nvSpPr>
        <p:spPr>
          <a:xfrm>
            <a:off x="6575212" y="3511716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3" hasCustomPrompt="1"/>
          </p:nvPr>
        </p:nvSpPr>
        <p:spPr>
          <a:xfrm>
            <a:off x="268024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14" hasCustomPrompt="1"/>
          </p:nvPr>
        </p:nvSpPr>
        <p:spPr>
          <a:xfrm>
            <a:off x="4627721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5" hasCustomPrompt="1"/>
          </p:nvPr>
        </p:nvSpPr>
        <p:spPr>
          <a:xfrm>
            <a:off x="6575196" y="1811839"/>
            <a:ext cx="1836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"/>
          <p:cNvSpPr/>
          <p:nvPr/>
        </p:nvSpPr>
        <p:spPr>
          <a:xfrm rot="-3394465">
            <a:off x="-2929870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/>
          <p:nvPr/>
        </p:nvSpPr>
        <p:spPr>
          <a:xfrm flipH="1">
            <a:off x="-4081962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5"/>
          <p:cNvSpPr/>
          <p:nvPr/>
        </p:nvSpPr>
        <p:spPr>
          <a:xfrm rot="-3952094" flipH="1">
            <a:off x="-395440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5"/>
          <p:cNvSpPr/>
          <p:nvPr/>
        </p:nvSpPr>
        <p:spPr>
          <a:xfrm rot="649760">
            <a:off x="-3199069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5"/>
          <p:cNvSpPr/>
          <p:nvPr/>
        </p:nvSpPr>
        <p:spPr>
          <a:xfrm rot="-813319" flipH="1">
            <a:off x="4926200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5"/>
          <p:cNvSpPr/>
          <p:nvPr/>
        </p:nvSpPr>
        <p:spPr>
          <a:xfrm rot="10285603" flipH="1">
            <a:off x="6080701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5"/>
          <p:cNvSpPr/>
          <p:nvPr/>
        </p:nvSpPr>
        <p:spPr>
          <a:xfrm rot="7426355" flipH="1">
            <a:off x="658205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5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9" r:id="rId8"/>
    <p:sldLayoutId id="2147483661" r:id="rId9"/>
    <p:sldLayoutId id="2147483663" r:id="rId10"/>
    <p:sldLayoutId id="2147483664" r:id="rId11"/>
    <p:sldLayoutId id="2147483675" r:id="rId12"/>
    <p:sldLayoutId id="2147483676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3.jpg"/><Relationship Id="rId4" Type="http://schemas.openxmlformats.org/officeDocument/2006/relationships/image" Target="../media/image3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microsoft.com/office/2007/relationships/hdphoto" Target="../media/hdphoto5.wdp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6" Type="http://schemas.microsoft.com/office/2007/relationships/hdphoto" Target="../media/hdphoto7.wdp"/><Relationship Id="rId1" Type="http://schemas.openxmlformats.org/officeDocument/2006/relationships/slideLayout" Target="../slideLayouts/slideLayout3.xml"/><Relationship Id="rId6" Type="http://schemas.microsoft.com/office/2007/relationships/hdphoto" Target="../media/hdphoto2.wdp"/><Relationship Id="rId11" Type="http://schemas.openxmlformats.org/officeDocument/2006/relationships/image" Target="../media/image13.png"/><Relationship Id="rId5" Type="http://schemas.openxmlformats.org/officeDocument/2006/relationships/image" Target="../media/image10.png"/><Relationship Id="rId15" Type="http://schemas.openxmlformats.org/officeDocument/2006/relationships/image" Target="../media/image15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2.png"/><Relationship Id="rId14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5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11" Type="http://schemas.openxmlformats.org/officeDocument/2006/relationships/image" Target="../media/image23.png"/><Relationship Id="rId5" Type="http://schemas.microsoft.com/office/2007/relationships/hdphoto" Target="../media/hdphoto8.wdp"/><Relationship Id="rId10" Type="http://schemas.openxmlformats.org/officeDocument/2006/relationships/image" Target="../media/image22.png"/><Relationship Id="rId4" Type="http://schemas.openxmlformats.org/officeDocument/2006/relationships/image" Target="../media/image18.png"/><Relationship Id="rId9" Type="http://schemas.microsoft.com/office/2007/relationships/hdphoto" Target="../media/hdphoto9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4"/>
          <p:cNvSpPr txBox="1">
            <a:spLocks noGrp="1"/>
          </p:cNvSpPr>
          <p:nvPr>
            <p:ph type="ctrTitle"/>
          </p:nvPr>
        </p:nvSpPr>
        <p:spPr>
          <a:xfrm>
            <a:off x="723150" y="1989776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latin typeface="Kulim Park"/>
                <a:ea typeface="Kulim Park"/>
                <a:cs typeface="Kulim Park"/>
                <a:sym typeface="Kulim Park"/>
              </a:rPr>
              <a:t>Smart Control</a:t>
            </a:r>
            <a:br>
              <a:rPr lang="en-US" sz="6000" dirty="0">
                <a:latin typeface="Kulim Park"/>
                <a:ea typeface="Kulim Park"/>
                <a:cs typeface="Kulim Park"/>
                <a:sym typeface="Kulim Park"/>
              </a:rPr>
            </a:br>
            <a:r>
              <a:rPr lang="en-US" sz="3600" dirty="0">
                <a:solidFill>
                  <a:schemeClr val="lt1"/>
                </a:solidFill>
                <a:latin typeface="Kulim Park"/>
                <a:ea typeface="Kulim Park"/>
                <a:cs typeface="Kulim Park"/>
                <a:sym typeface="Kulim Park"/>
              </a:rPr>
              <a:t>PKW STRENGTHENS SOCIETY</a:t>
            </a:r>
            <a:endParaRPr lang="en-US" sz="3600" dirty="0">
              <a:solidFill>
                <a:schemeClr val="dk2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326" name="Google Shape;326;p34"/>
          <p:cNvSpPr txBox="1">
            <a:spLocks noGrp="1"/>
          </p:cNvSpPr>
          <p:nvPr>
            <p:ph type="subTitle" idx="1"/>
          </p:nvPr>
        </p:nvSpPr>
        <p:spPr>
          <a:xfrm>
            <a:off x="1962750" y="1510052"/>
            <a:ext cx="521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โรงเรียนภูเก็ตวิทยาลัย</a:t>
            </a:r>
            <a:endParaRPr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D9F422-6B6E-4099-807F-E7AFCD44B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9384" y="273796"/>
            <a:ext cx="1305232" cy="13052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5" grpId="0"/>
      <p:bldP spid="326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3"/>
          <p:cNvSpPr txBox="1">
            <a:spLocks noGrp="1"/>
          </p:cNvSpPr>
          <p:nvPr>
            <p:ph type="title"/>
          </p:nvPr>
        </p:nvSpPr>
        <p:spPr>
          <a:xfrm>
            <a:off x="677580" y="971575"/>
            <a:ext cx="4510500" cy="18325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4800" dirty="0">
                <a:latin typeface="FC Gimmick [Non-commercial] Bd" pitchFamily="2" charset="-34"/>
                <a:cs typeface="FC Gimmick [Non-commercial] Bd" pitchFamily="2" charset="-34"/>
              </a:rPr>
              <a:t>กลุ่มเป้าหมายที่จะได้รับ</a:t>
            </a:r>
            <a:endParaRPr sz="48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407" name="Google Shape;407;p43"/>
          <p:cNvSpPr txBox="1">
            <a:spLocks noGrp="1"/>
          </p:cNvSpPr>
          <p:nvPr>
            <p:ph type="subTitle" idx="1"/>
          </p:nvPr>
        </p:nvSpPr>
        <p:spPr>
          <a:xfrm>
            <a:off x="677580" y="2842260"/>
            <a:ext cx="7599728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th-TH" sz="2400" dirty="0">
                <a:latin typeface="FC Gimmick [Non-commercial] Bd" pitchFamily="2" charset="-34"/>
                <a:cs typeface="FC Gimmick [Non-commercial] Bd" pitchFamily="2" charset="-34"/>
              </a:rPr>
              <a:t>กลุ่มเป้าหมายของโปรเจคน</a:t>
            </a:r>
            <a:r>
              <a:rPr lang="th-TH" sz="2400" dirty="0" err="1">
                <a:latin typeface="FC Gimmick [Non-commercial] Bd" pitchFamily="2" charset="-34"/>
                <a:cs typeface="FC Gimmick [Non-commercial] Bd" pitchFamily="2" charset="-34"/>
              </a:rPr>
              <a:t>ี้</a:t>
            </a:r>
            <a:r>
              <a:rPr lang="th-TH" sz="2400" dirty="0">
                <a:latin typeface="FC Gimmick [Non-commercial] Bd" pitchFamily="2" charset="-34"/>
                <a:cs typeface="FC Gimmick [Non-commercial] Bd" pitchFamily="2" charset="-34"/>
              </a:rPr>
              <a:t> คือ </a:t>
            </a:r>
          </a:p>
          <a:p>
            <a:pPr marL="0" indent="0"/>
            <a:r>
              <a:rPr lang="th-TH" sz="2400" dirty="0">
                <a:latin typeface="FC Gimmick [Non-commercial] Bd" pitchFamily="2" charset="-34"/>
                <a:cs typeface="FC Gimmick [Non-commercial] Bd" pitchFamily="2" charset="-34"/>
              </a:rPr>
              <a:t>ผู้ที่อาศัยในบ้านเดี่ยว และอาศัยร่วมกับ </a:t>
            </a:r>
            <a:r>
              <a:rPr lang="en-US" sz="2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“</a:t>
            </a:r>
            <a:r>
              <a:rPr lang="th-TH" sz="2400" dirty="0">
                <a:solidFill>
                  <a:schemeClr val="bg2">
                    <a:lumMod val="75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ผู้สูงอายุ</a:t>
            </a: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”</a:t>
            </a:r>
            <a:r>
              <a:rPr lang="th-TH" sz="2400" dirty="0">
                <a:latin typeface="FC Gimmick [Non-commercial] Bd" pitchFamily="2" charset="-34"/>
                <a:cs typeface="FC Gimmick [Non-commercial] Bd" pitchFamily="2" charset="-34"/>
              </a:rPr>
              <a:t> หรือ </a:t>
            </a:r>
            <a:r>
              <a:rPr lang="en-US" sz="2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“</a:t>
            </a:r>
            <a:r>
              <a:rPr lang="th-TH" sz="2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เด็ก</a:t>
            </a:r>
            <a:r>
              <a:rPr lang="en-US" sz="2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”</a:t>
            </a:r>
            <a:endParaRPr sz="2400" dirty="0">
              <a:solidFill>
                <a:schemeClr val="bg2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27F994-84CB-4611-86CA-C4D0D7309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565" y="414711"/>
            <a:ext cx="2337401" cy="23894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340;p36">
            <a:extLst>
              <a:ext uri="{FF2B5EF4-FFF2-40B4-BE49-F238E27FC236}">
                <a16:creationId xmlns:a16="http://schemas.microsoft.com/office/drawing/2014/main" id="{F8AB042C-C8B9-4402-889D-71A48FA75643}"/>
              </a:ext>
            </a:extLst>
          </p:cNvPr>
          <p:cNvSpPr/>
          <p:nvPr/>
        </p:nvSpPr>
        <p:spPr>
          <a:xfrm>
            <a:off x="2626127" y="341190"/>
            <a:ext cx="3324310" cy="250921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C029F4-597A-4881-AE30-B380A5955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437" y="1115984"/>
            <a:ext cx="2903220" cy="387270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34F5366-E644-43C5-AA28-1F66FE8CCD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43" y="1862037"/>
            <a:ext cx="2210585" cy="294811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7380A5F5-05EE-486E-A48A-5F4C67C424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435"/>
          <a:stretch/>
        </p:blipFill>
        <p:spPr>
          <a:xfrm>
            <a:off x="4221150" y="741849"/>
            <a:ext cx="2723964" cy="3902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FE45814-543D-4A65-9AAB-BC0D7DC15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990" y="255999"/>
            <a:ext cx="3863305" cy="28961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0558C8-79B4-4D93-A0BD-CC0B4B0FB08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 rot="20777842">
            <a:off x="7359294" y="663361"/>
            <a:ext cx="1560383" cy="208144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FDD5C-F9FE-4CC5-BA43-234FD577B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720000" y="2242800"/>
            <a:ext cx="7704000" cy="657900"/>
          </a:xfrm>
        </p:spPr>
        <p:txBody>
          <a:bodyPr/>
          <a:lstStyle/>
          <a:p>
            <a:r>
              <a:rPr lang="th-TH" sz="6000" dirty="0">
                <a:latin typeface="FC Gimmick [Non-commercial] Bd" pitchFamily="2" charset="-34"/>
                <a:cs typeface="FC Gimmick [Non-commercial] Bd" pitchFamily="2" charset="-34"/>
              </a:rPr>
              <a:t>สาธิตวิธีการใช้งาน</a:t>
            </a:r>
            <a:endParaRPr lang="en-US" sz="60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614877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C62D1C44-7BE4-40BD-BAB0-47D4959FA7FC}"/>
              </a:ext>
            </a:extLst>
          </p:cNvPr>
          <p:cNvSpPr txBox="1"/>
          <p:nvPr/>
        </p:nvSpPr>
        <p:spPr>
          <a:xfrm>
            <a:off x="1185496" y="1786920"/>
            <a:ext cx="67730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FC Gimmick [Non-commercial] Bd" pitchFamily="2" charset="-34"/>
                <a:cs typeface="FC Gimmick [Non-commercial] Bd" pitchFamily="2" charset="-34"/>
              </a:rPr>
              <a:t>Thanks For </a:t>
            </a:r>
            <a:r>
              <a:rPr lang="en-US" sz="4800" dirty="0">
                <a:solidFill>
                  <a:schemeClr val="bg1">
                    <a:lumMod val="75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Watching</a:t>
            </a:r>
            <a:r>
              <a:rPr lang="en-US" sz="4800" dirty="0">
                <a:latin typeface="FC Gimmick [Non-commercial] Bd" pitchFamily="2" charset="-34"/>
                <a:cs typeface="FC Gimmick [Non-commercial] Bd" pitchFamily="2" charset="-34"/>
              </a:rPr>
              <a:t> and </a:t>
            </a:r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Listening</a:t>
            </a:r>
          </a:p>
        </p:txBody>
      </p:sp>
    </p:spTree>
    <p:extLst>
      <p:ext uri="{BB962C8B-B14F-4D97-AF65-F5344CB8AC3E}">
        <p14:creationId xmlns:p14="http://schemas.microsoft.com/office/powerpoint/2010/main" val="1524840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6"/>
          <p:cNvSpPr/>
          <p:nvPr/>
        </p:nvSpPr>
        <p:spPr>
          <a:xfrm rot="5400000">
            <a:off x="933804" y="1666912"/>
            <a:ext cx="1436425" cy="1222070"/>
          </a:xfrm>
          <a:custGeom>
            <a:avLst/>
            <a:gdLst>
              <a:gd name="connsiteX0" fmla="*/ 6857 w 17369"/>
              <a:gd name="connsiteY0" fmla="*/ 0 h 13562"/>
              <a:gd name="connsiteX1" fmla="*/ 5158 w 17369"/>
              <a:gd name="connsiteY1" fmla="*/ 302 h 13562"/>
              <a:gd name="connsiteX2" fmla="*/ 5089 w 17369"/>
              <a:gd name="connsiteY2" fmla="*/ 302 h 13562"/>
              <a:gd name="connsiteX3" fmla="*/ 66 w 17369"/>
              <a:gd name="connsiteY3" fmla="*/ 9035 h 13562"/>
              <a:gd name="connsiteX4" fmla="*/ 7627 w 17369"/>
              <a:gd name="connsiteY4" fmla="*/ 13560 h 13562"/>
              <a:gd name="connsiteX5" fmla="*/ 7760 w 17369"/>
              <a:gd name="connsiteY5" fmla="*/ 13562 h 13562"/>
              <a:gd name="connsiteX6" fmla="*/ 15822 w 17369"/>
              <a:gd name="connsiteY6" fmla="*/ 2137 h 13562"/>
              <a:gd name="connsiteX7" fmla="*/ 6857 w 17369"/>
              <a:gd name="connsiteY7" fmla="*/ 0 h 13562"/>
              <a:gd name="connsiteX0" fmla="*/ 6857 w 16701"/>
              <a:gd name="connsiteY0" fmla="*/ 0 h 13562"/>
              <a:gd name="connsiteX1" fmla="*/ 5158 w 16701"/>
              <a:gd name="connsiteY1" fmla="*/ 302 h 13562"/>
              <a:gd name="connsiteX2" fmla="*/ 5089 w 16701"/>
              <a:gd name="connsiteY2" fmla="*/ 302 h 13562"/>
              <a:gd name="connsiteX3" fmla="*/ 66 w 16701"/>
              <a:gd name="connsiteY3" fmla="*/ 9035 h 13562"/>
              <a:gd name="connsiteX4" fmla="*/ 7627 w 16701"/>
              <a:gd name="connsiteY4" fmla="*/ 13560 h 13562"/>
              <a:gd name="connsiteX5" fmla="*/ 7760 w 16701"/>
              <a:gd name="connsiteY5" fmla="*/ 13562 h 13562"/>
              <a:gd name="connsiteX6" fmla="*/ 15532 w 16701"/>
              <a:gd name="connsiteY6" fmla="*/ 10908 h 13562"/>
              <a:gd name="connsiteX7" fmla="*/ 15822 w 16701"/>
              <a:gd name="connsiteY7" fmla="*/ 2137 h 13562"/>
              <a:gd name="connsiteX8" fmla="*/ 6857 w 16701"/>
              <a:gd name="connsiteY8" fmla="*/ 0 h 1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701" h="13562" extrusionOk="0">
                <a:moveTo>
                  <a:pt x="6857" y="0"/>
                </a:moveTo>
                <a:cubicBezTo>
                  <a:pt x="6063" y="0"/>
                  <a:pt x="5441" y="97"/>
                  <a:pt x="5158" y="302"/>
                </a:cubicBezTo>
                <a:lnTo>
                  <a:pt x="5089" y="302"/>
                </a:lnTo>
                <a:cubicBezTo>
                  <a:pt x="812" y="302"/>
                  <a:pt x="-303" y="5785"/>
                  <a:pt x="66" y="9035"/>
                </a:cubicBezTo>
                <a:cubicBezTo>
                  <a:pt x="430" y="12239"/>
                  <a:pt x="5044" y="13486"/>
                  <a:pt x="7627" y="13560"/>
                </a:cubicBezTo>
                <a:cubicBezTo>
                  <a:pt x="7671" y="13562"/>
                  <a:pt x="7716" y="13562"/>
                  <a:pt x="7760" y="13562"/>
                </a:cubicBezTo>
                <a:cubicBezTo>
                  <a:pt x="8989" y="12937"/>
                  <a:pt x="14188" y="12812"/>
                  <a:pt x="15532" y="10908"/>
                </a:cubicBezTo>
                <a:cubicBezTo>
                  <a:pt x="16876" y="9004"/>
                  <a:pt x="17179" y="3772"/>
                  <a:pt x="15822" y="2137"/>
                </a:cubicBezTo>
                <a:cubicBezTo>
                  <a:pt x="14288" y="1060"/>
                  <a:pt x="8896" y="0"/>
                  <a:pt x="6857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88109" t="-73938" r="-86589" b="-63453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38" name="Google Shape;338;p36"/>
          <p:cNvSpPr/>
          <p:nvPr/>
        </p:nvSpPr>
        <p:spPr>
          <a:xfrm>
            <a:off x="4869546" y="1376998"/>
            <a:ext cx="1364644" cy="1619161"/>
          </a:xfrm>
          <a:custGeom>
            <a:avLst/>
            <a:gdLst>
              <a:gd name="connsiteX0" fmla="*/ 6857 w 16083"/>
              <a:gd name="connsiteY0" fmla="*/ 0 h 13562"/>
              <a:gd name="connsiteX1" fmla="*/ 5158 w 16083"/>
              <a:gd name="connsiteY1" fmla="*/ 302 h 13562"/>
              <a:gd name="connsiteX2" fmla="*/ 5089 w 16083"/>
              <a:gd name="connsiteY2" fmla="*/ 302 h 13562"/>
              <a:gd name="connsiteX3" fmla="*/ 66 w 16083"/>
              <a:gd name="connsiteY3" fmla="*/ 9035 h 13562"/>
              <a:gd name="connsiteX4" fmla="*/ 7627 w 16083"/>
              <a:gd name="connsiteY4" fmla="*/ 13560 h 13562"/>
              <a:gd name="connsiteX5" fmla="*/ 7760 w 16083"/>
              <a:gd name="connsiteY5" fmla="*/ 13562 h 13562"/>
              <a:gd name="connsiteX6" fmla="*/ 14325 w 16083"/>
              <a:gd name="connsiteY6" fmla="*/ 1842 h 13562"/>
              <a:gd name="connsiteX7" fmla="*/ 6857 w 16083"/>
              <a:gd name="connsiteY7" fmla="*/ 0 h 13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083" h="13562" extrusionOk="0">
                <a:moveTo>
                  <a:pt x="6857" y="0"/>
                </a:moveTo>
                <a:cubicBezTo>
                  <a:pt x="6063" y="0"/>
                  <a:pt x="5441" y="97"/>
                  <a:pt x="5158" y="302"/>
                </a:cubicBezTo>
                <a:lnTo>
                  <a:pt x="5089" y="302"/>
                </a:lnTo>
                <a:cubicBezTo>
                  <a:pt x="812" y="302"/>
                  <a:pt x="-303" y="5785"/>
                  <a:pt x="66" y="9035"/>
                </a:cubicBezTo>
                <a:cubicBezTo>
                  <a:pt x="430" y="12239"/>
                  <a:pt x="5044" y="13486"/>
                  <a:pt x="7627" y="13560"/>
                </a:cubicBezTo>
                <a:cubicBezTo>
                  <a:pt x="7671" y="13562"/>
                  <a:pt x="7716" y="13562"/>
                  <a:pt x="7760" y="13562"/>
                </a:cubicBezTo>
                <a:cubicBezTo>
                  <a:pt x="12816" y="13562"/>
                  <a:pt x="19240" y="5297"/>
                  <a:pt x="14325" y="1842"/>
                </a:cubicBezTo>
                <a:cubicBezTo>
                  <a:pt x="12791" y="765"/>
                  <a:pt x="8896" y="0"/>
                  <a:pt x="6857" y="0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39" name="Google Shape;339;p36"/>
          <p:cNvSpPr/>
          <p:nvPr/>
        </p:nvSpPr>
        <p:spPr>
          <a:xfrm rot="5400000">
            <a:off x="6745300" y="1570248"/>
            <a:ext cx="1527190" cy="1324632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8557" t="-78492" r="-101804" b="-100674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0" name="Google Shape;340;p36"/>
          <p:cNvSpPr/>
          <p:nvPr/>
        </p:nvSpPr>
        <p:spPr>
          <a:xfrm>
            <a:off x="2760399" y="1658390"/>
            <a:ext cx="1675690" cy="1270314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blipFill>
            <a:blip r:embed="rId6"/>
            <a:stretch>
              <a:fillRect l="-12290" t="-6650" r="-7056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1" name="Google Shape;341;p36"/>
          <p:cNvSpPr txBox="1">
            <a:spLocks noGrp="1"/>
          </p:cNvSpPr>
          <p:nvPr>
            <p:ph type="title" idx="3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3200" dirty="0">
                <a:solidFill>
                  <a:schemeClr val="lt1"/>
                </a:solidFill>
                <a:latin typeface="FC Gimmick [Non-commercial] Bd" pitchFamily="2" charset="-34"/>
                <a:cs typeface="FC Gimmick [Non-commercial] Bd" pitchFamily="2" charset="-34"/>
              </a:rPr>
              <a:t>สมาชิกในทีม</a:t>
            </a:r>
            <a:endParaRPr sz="3200" dirty="0">
              <a:solidFill>
                <a:schemeClr val="lt1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2" name="Google Shape;342;p36"/>
          <p:cNvSpPr txBox="1">
            <a:spLocks noGrp="1"/>
          </p:cNvSpPr>
          <p:nvPr>
            <p:ph type="title"/>
          </p:nvPr>
        </p:nvSpPr>
        <p:spPr>
          <a:xfrm>
            <a:off x="732775" y="282022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ปวันวรี</a:t>
            </a:r>
            <a:r>
              <a:rPr lang="th-TH" sz="1400" dirty="0" err="1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ย์</a:t>
            </a:r>
            <a:r>
              <a:rPr lang="th-TH" sz="1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 ก้อนทรัพย์</a:t>
            </a:r>
            <a:endParaRPr lang="en-US" sz="1400" dirty="0">
              <a:solidFill>
                <a:schemeClr val="bg2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3" name="Google Shape;343;p36"/>
          <p:cNvSpPr txBox="1">
            <a:spLocks noGrp="1"/>
          </p:cNvSpPr>
          <p:nvPr>
            <p:ph type="subTitle" idx="1"/>
          </p:nvPr>
        </p:nvSpPr>
        <p:spPr>
          <a:xfrm>
            <a:off x="732775" y="323887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100" dirty="0">
                <a:latin typeface="FC Gimmick [Non-commercial] Bd" pitchFamily="2" charset="-34"/>
                <a:cs typeface="FC Gimmick [Non-commercial] Bd" pitchFamily="2" charset="-34"/>
              </a:rPr>
              <a:t>ถนัดในด้าน </a:t>
            </a:r>
            <a:r>
              <a:rPr lang="en-US" sz="1100" dirty="0">
                <a:latin typeface="FC Gimmick [Non-commercial] Bd" pitchFamily="2" charset="-34"/>
                <a:cs typeface="FC Gimmick [Non-commercial] Bd" pitchFamily="2" charset="-34"/>
              </a:rPr>
              <a:t>Hardware</a:t>
            </a:r>
            <a:endParaRPr sz="11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4" name="Google Shape;344;p36"/>
          <p:cNvSpPr txBox="1">
            <a:spLocks noGrp="1"/>
          </p:cNvSpPr>
          <p:nvPr>
            <p:ph type="title" idx="8"/>
          </p:nvPr>
        </p:nvSpPr>
        <p:spPr>
          <a:xfrm>
            <a:off x="6432335" y="2820225"/>
            <a:ext cx="2121730" cy="8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ชุติกาญจน์ ศฤงคาร</a:t>
            </a:r>
            <a:r>
              <a:rPr lang="th-TH" sz="1400" dirty="0" err="1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์นันต์</a:t>
            </a:r>
            <a:endParaRPr lang="en-US" sz="1400" dirty="0">
              <a:solidFill>
                <a:schemeClr val="bg2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9"/>
          </p:nvPr>
        </p:nvSpPr>
        <p:spPr>
          <a:xfrm>
            <a:off x="6575200" y="323887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100" dirty="0">
                <a:latin typeface="FC Gimmick [Non-commercial] Bd" pitchFamily="2" charset="-34"/>
                <a:cs typeface="FC Gimmick [Non-commercial] Bd" pitchFamily="2" charset="-34"/>
              </a:rPr>
              <a:t>ถนัด </a:t>
            </a:r>
            <a:r>
              <a:rPr lang="en" sz="1100" dirty="0">
                <a:latin typeface="FC Gimmick [Non-commercial] Bd" pitchFamily="2" charset="-34"/>
                <a:cs typeface="FC Gimmick [Non-commercial] Bd" pitchFamily="2" charset="-34"/>
              </a:rPr>
              <a:t>3D Modeling</a:t>
            </a:r>
            <a:endParaRPr sz="11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6" name="Google Shape;346;p36"/>
          <p:cNvSpPr txBox="1">
            <a:spLocks noGrp="1"/>
          </p:cNvSpPr>
          <p:nvPr>
            <p:ph type="subTitle" idx="5"/>
          </p:nvPr>
        </p:nvSpPr>
        <p:spPr>
          <a:xfrm>
            <a:off x="2568763" y="3238875"/>
            <a:ext cx="2058962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100" dirty="0">
                <a:latin typeface="FC Gimmick [Non-commercial] Bd" pitchFamily="2" charset="-34"/>
                <a:cs typeface="FC Gimmick [Non-commercial] Bd" pitchFamily="2" charset="-34"/>
              </a:rPr>
              <a:t>ถนัด </a:t>
            </a:r>
            <a:r>
              <a:rPr lang="en-US" sz="1100" dirty="0">
                <a:latin typeface="FC Gimmick [Non-commercial] Bd" pitchFamily="2" charset="-34"/>
                <a:cs typeface="FC Gimmick [Non-commercial] Bd" pitchFamily="2" charset="-34"/>
              </a:rPr>
              <a:t>Software </a:t>
            </a:r>
            <a:r>
              <a:rPr lang="en-US" sz="1100" dirty="0" err="1">
                <a:latin typeface="FC Gimmick [Non-commercial] Bd" pitchFamily="2" charset="-34"/>
                <a:cs typeface="FC Gimmick [Non-commercial] Bd" pitchFamily="2" charset="-34"/>
              </a:rPr>
              <a:t>Javascript</a:t>
            </a:r>
            <a:endParaRPr sz="11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47" name="Google Shape;347;p36"/>
          <p:cNvSpPr txBox="1">
            <a:spLocks noGrp="1"/>
          </p:cNvSpPr>
          <p:nvPr>
            <p:ph type="title" idx="4"/>
          </p:nvPr>
        </p:nvSpPr>
        <p:spPr>
          <a:xfrm>
            <a:off x="2680250" y="282022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400" dirty="0" err="1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กฤ</a:t>
            </a:r>
            <a:r>
              <a:rPr lang="th-TH" sz="1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ติพงศ์ ทรงยศ</a:t>
            </a:r>
            <a:endParaRPr sz="1400" dirty="0">
              <a:solidFill>
                <a:schemeClr val="bg2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50" name="Google Shape;350;p36"/>
          <p:cNvSpPr txBox="1">
            <a:spLocks noGrp="1"/>
          </p:cNvSpPr>
          <p:nvPr>
            <p:ph type="title" idx="6"/>
          </p:nvPr>
        </p:nvSpPr>
        <p:spPr>
          <a:xfrm>
            <a:off x="4627725" y="282022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400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คเชนทร์ชัย ใจกล้า</a:t>
            </a:r>
            <a:endParaRPr lang="en-US" sz="1400" dirty="0">
              <a:solidFill>
                <a:schemeClr val="bg2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51" name="Google Shape;351;p36"/>
          <p:cNvSpPr txBox="1">
            <a:spLocks noGrp="1"/>
          </p:cNvSpPr>
          <p:nvPr>
            <p:ph type="subTitle" idx="7"/>
          </p:nvPr>
        </p:nvSpPr>
        <p:spPr>
          <a:xfrm>
            <a:off x="4627725" y="3238875"/>
            <a:ext cx="1836000" cy="8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1100" dirty="0">
                <a:latin typeface="FC Gimmick [Non-commercial] Bd" pitchFamily="2" charset="-34"/>
                <a:cs typeface="FC Gimmick [Non-commercial] Bd" pitchFamily="2" charset="-34"/>
              </a:rPr>
              <a:t>ถนัด </a:t>
            </a:r>
            <a:r>
              <a:rPr lang="en-US" sz="1100" dirty="0">
                <a:latin typeface="FC Gimmick [Non-commercial] Bd" pitchFamily="2" charset="-34"/>
                <a:cs typeface="FC Gimmick [Non-commercial] Bd" pitchFamily="2" charset="-34"/>
              </a:rPr>
              <a:t>Front-end Flutter</a:t>
            </a:r>
            <a:endParaRPr sz="11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FC Gimmick [Non-commercial] Bd" pitchFamily="2" charset="-34"/>
                <a:cs typeface="FC Gimmick [Non-commercial] Bd" pitchFamily="2" charset="-34"/>
              </a:rPr>
              <a:t>Smart Control</a:t>
            </a:r>
            <a:endParaRPr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10" name="Google Shape;340;p36">
            <a:extLst>
              <a:ext uri="{FF2B5EF4-FFF2-40B4-BE49-F238E27FC236}">
                <a16:creationId xmlns:a16="http://schemas.microsoft.com/office/drawing/2014/main" id="{5EB3FF82-C349-4E1A-A8C5-A92ACEB6F151}"/>
              </a:ext>
            </a:extLst>
          </p:cNvPr>
          <p:cNvSpPr/>
          <p:nvPr/>
        </p:nvSpPr>
        <p:spPr>
          <a:xfrm>
            <a:off x="598080" y="1188711"/>
            <a:ext cx="4149181" cy="313183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13" name="Google Shape;339;p36">
            <a:extLst>
              <a:ext uri="{FF2B5EF4-FFF2-40B4-BE49-F238E27FC236}">
                <a16:creationId xmlns:a16="http://schemas.microsoft.com/office/drawing/2014/main" id="{07DF6FFF-A864-4904-9824-C6F3CB5F097B}"/>
              </a:ext>
            </a:extLst>
          </p:cNvPr>
          <p:cNvSpPr/>
          <p:nvPr/>
        </p:nvSpPr>
        <p:spPr>
          <a:xfrm>
            <a:off x="4339500" y="1886399"/>
            <a:ext cx="4804500" cy="2727960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01" t="-4470" r="-9406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FC Gimmick [Non-commercial] Bd" pitchFamily="2" charset="-34"/>
              <a:cs typeface="FC Gimmick [Non-commercial] Bd" pitchFamily="2" charset="-3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062F79-6859-47C8-97DD-326CBBC0CD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04"/>
          <a:stretch/>
        </p:blipFill>
        <p:spPr>
          <a:xfrm>
            <a:off x="548268" y="1381551"/>
            <a:ext cx="3270437" cy="2786794"/>
          </a:xfrm>
          <a:prstGeom prst="rect">
            <a:avLst/>
          </a:prstGeom>
        </p:spPr>
      </p:pic>
      <p:sp>
        <p:nvSpPr>
          <p:cNvPr id="365" name="Google Shape;365;p38"/>
          <p:cNvSpPr/>
          <p:nvPr/>
        </p:nvSpPr>
        <p:spPr>
          <a:xfrm>
            <a:off x="93019" y="766650"/>
            <a:ext cx="4180934" cy="4180628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8"/>
          <p:cNvSpPr txBox="1">
            <a:spLocks noGrp="1"/>
          </p:cNvSpPr>
          <p:nvPr>
            <p:ph type="body" idx="1"/>
          </p:nvPr>
        </p:nvSpPr>
        <p:spPr>
          <a:xfrm>
            <a:off x="3893820" y="1190614"/>
            <a:ext cx="493776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latin typeface="FC Gimmick [Non-commercial] Bd" pitchFamily="2" charset="-34"/>
                <a:cs typeface="FC Gimmick [Non-commercial] Bd" pitchFamily="2" charset="-34"/>
              </a:rPr>
              <a:t>Smart control </a:t>
            </a:r>
            <a:r>
              <a:rPr lang="th-TH" sz="2000" dirty="0">
                <a:latin typeface="FC Gimmick [Non-commercial] Bd" pitchFamily="2" charset="-34"/>
                <a:cs typeface="FC Gimmick [Non-commercial] Bd" pitchFamily="2" charset="-34"/>
              </a:rPr>
              <a:t>คือ โปรแกรมที่จะช่วยควบคุมอุปกรณ์ต่าง ๆ ภายในบ้าน หรือชุมชน และจะคอยดูแลความปลอดภัยให้แก่ผู้ใช้งาน</a:t>
            </a:r>
            <a:endParaRPr sz="20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67" name="Google Shape;367;p38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FC Gimmick [Non-commercial] Bd" pitchFamily="2" charset="-34"/>
                <a:cs typeface="FC Gimmick [Non-commercial] Bd" pitchFamily="2" charset="-34"/>
              </a:rPr>
              <a:t>Concept </a:t>
            </a:r>
            <a:r>
              <a:rPr lang="en-US" dirty="0">
                <a:solidFill>
                  <a:schemeClr val="lt1"/>
                </a:solidFill>
                <a:latin typeface="FC Gimmick [Non-commercial] Bd" pitchFamily="2" charset="-34"/>
                <a:cs typeface="FC Gimmick [Non-commercial] Bd" pitchFamily="2" charset="-34"/>
              </a:rPr>
              <a:t>Design</a:t>
            </a:r>
          </a:p>
        </p:txBody>
      </p:sp>
      <p:sp>
        <p:nvSpPr>
          <p:cNvPr id="369" name="Google Shape;369;p38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อุปกรณ์ที่เลือกใช้</a:t>
            </a:r>
            <a:endParaRPr dirty="0">
              <a:solidFill>
                <a:schemeClr val="lt1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5D1245D-BC88-4558-A1E5-66C731D0AB87}"/>
              </a:ext>
            </a:extLst>
          </p:cNvPr>
          <p:cNvGrpSpPr/>
          <p:nvPr/>
        </p:nvGrpSpPr>
        <p:grpSpPr>
          <a:xfrm>
            <a:off x="474081" y="965040"/>
            <a:ext cx="8563241" cy="3830459"/>
            <a:chOff x="77840" y="828890"/>
            <a:chExt cx="9216632" cy="4122730"/>
          </a:xfrm>
        </p:grpSpPr>
        <p:pic>
          <p:nvPicPr>
            <p:cNvPr id="1026" name="Picture 2" descr="Raspberry Pi 4 4G Model B | Raspberry Pi 4 B 4GB | RS Components">
              <a:extLst>
                <a:ext uri="{FF2B5EF4-FFF2-40B4-BE49-F238E27FC236}">
                  <a16:creationId xmlns:a16="http://schemas.microsoft.com/office/drawing/2014/main" id="{58C65418-D089-48C8-9E2D-AFF335FFE02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18" t="10014" r="16553" b="14015"/>
            <a:stretch/>
          </p:blipFill>
          <p:spPr bwMode="auto">
            <a:xfrm>
              <a:off x="77840" y="1039544"/>
              <a:ext cx="2374175" cy="15732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Breadboard 8.5x5.5cm (400 Holes)">
              <a:extLst>
                <a:ext uri="{FF2B5EF4-FFF2-40B4-BE49-F238E27FC236}">
                  <a16:creationId xmlns:a16="http://schemas.microsoft.com/office/drawing/2014/main" id="{58438276-D05D-4525-A313-75312C040D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47828" y="828890"/>
              <a:ext cx="2116733" cy="2116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assive Buzzer Module โมดูลลำโพงเล่นเสียงดนตรี 5V สต็อกไทยส่งไว - ขาย  arduino เซนเซอร์ และโมดูลต่างๆ ส่งฟรี EMS Kerry : Inspired by LnwShop.com">
              <a:extLst>
                <a:ext uri="{FF2B5EF4-FFF2-40B4-BE49-F238E27FC236}">
                  <a16:creationId xmlns:a16="http://schemas.microsoft.com/office/drawing/2014/main" id="{E9D30E61-28E0-42E6-B4E6-322A3AFF42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9917" b="89991" l="6662" r="89938">
                          <a14:foregroundMark x1="20611" y1="42817" x2="8189" y2="44022"/>
                          <a14:foregroundMark x1="19709" y1="49676" x2="8883" y2="49768"/>
                          <a14:foregroundMark x1="19084" y1="54773" x2="6662" y2="56719"/>
                          <a14:backgroundMark x1="18945" y1="57646" x2="16378" y2="5838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8355" y="838200"/>
              <a:ext cx="2830654" cy="21195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สายไฟจัมเปอร์ ผู้-เมีย Jump wire (Male to Female) ยาว 20 ซม - Econ  Electronic : Inspired by LnwShop.com">
              <a:extLst>
                <a:ext uri="{FF2B5EF4-FFF2-40B4-BE49-F238E27FC236}">
                  <a16:creationId xmlns:a16="http://schemas.microsoft.com/office/drawing/2014/main" id="{46CB3E5B-2939-44F6-BDE4-D85F029273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9949" b="89966" l="3337" r="95077">
                          <a14:foregroundMark x1="10230" y1="59520" x2="4759" y2="43825"/>
                          <a14:foregroundMark x1="93271" y1="65780" x2="88184" y2="68182"/>
                          <a14:foregroundMark x1="95077" y1="67667" x2="82987" y2="83276"/>
                          <a14:foregroundMark x1="82604" y1="83533" x2="80306" y2="87136"/>
                          <a14:foregroundMark x1="95077" y1="68268" x2="80416" y2="88165"/>
                          <a14:foregroundMark x1="3337" y1="48113" x2="7221" y2="521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7223" y="3195140"/>
              <a:ext cx="2540530" cy="1620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MQ 2 Gas SENSOR โมดูล Arduino STM32  โพรเพนบำรุงฟื้นฟูเปลี่ยนสีผมพร้อมเคลือบเงาผมในขั้นตอนเดียวสีผมติดทนนาน 2  เดือนลดการหลุดร่วงของเส้นผมปลอดภัยไร้สารไฮโดรเจนการตรวจจับ MQ2  ปรับความไว|module for arduino|module sensormodules arduino sensors -  AliExpress">
              <a:extLst>
                <a:ext uri="{FF2B5EF4-FFF2-40B4-BE49-F238E27FC236}">
                  <a16:creationId xmlns:a16="http://schemas.microsoft.com/office/drawing/2014/main" id="{EE496BCD-1463-494C-992A-E867A877DE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backgroundMark x1="33687" y1="72672" x2="59484" y2="7287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0499" y="2832063"/>
              <a:ext cx="2827506" cy="21195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57EC32B-82D6-46D0-8B54-342B0BB1F005}"/>
                </a:ext>
              </a:extLst>
            </p:cNvPr>
            <p:cNvSpPr txBox="1"/>
            <p:nvPr/>
          </p:nvSpPr>
          <p:spPr>
            <a:xfrm>
              <a:off x="113148" y="2719328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Raspberry Pi 4B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CA89E19-44EA-4D32-B226-962344A75889}"/>
                </a:ext>
              </a:extLst>
            </p:cNvPr>
            <p:cNvSpPr txBox="1"/>
            <p:nvPr/>
          </p:nvSpPr>
          <p:spPr>
            <a:xfrm>
              <a:off x="2351525" y="2707586"/>
              <a:ext cx="2391534" cy="331261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Breadboard 400 holes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F960DEB-306D-4FED-A3B2-DCCDFBAC3ED9}"/>
                </a:ext>
              </a:extLst>
            </p:cNvPr>
            <p:cNvSpPr txBox="1"/>
            <p:nvPr/>
          </p:nvSpPr>
          <p:spPr>
            <a:xfrm>
              <a:off x="4968355" y="2719326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Buzzer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69CDF2E-0555-493E-954A-EA38D0477AA5}"/>
                </a:ext>
              </a:extLst>
            </p:cNvPr>
            <p:cNvSpPr txBox="1"/>
            <p:nvPr/>
          </p:nvSpPr>
          <p:spPr>
            <a:xfrm>
              <a:off x="83820" y="4466876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th-TH" dirty="0">
                  <a:latin typeface="FC Gimmick [Non-commercial] Bd" pitchFamily="2" charset="-34"/>
                  <a:cs typeface="FC Gimmick [Non-commercial] Bd" pitchFamily="2" charset="-34"/>
                </a:rPr>
                <a:t>หลอดไฟ </a:t>
              </a:r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LED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BFE8881-CCA9-4A47-9297-5F94028C719D}"/>
                </a:ext>
              </a:extLst>
            </p:cNvPr>
            <p:cNvSpPr txBox="1"/>
            <p:nvPr/>
          </p:nvSpPr>
          <p:spPr>
            <a:xfrm>
              <a:off x="2484194" y="4461105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th-TH" dirty="0">
                  <a:latin typeface="FC Gimmick [Non-commercial] Bd" pitchFamily="2" charset="-34"/>
                  <a:cs typeface="FC Gimmick [Non-commercial] Bd" pitchFamily="2" charset="-34"/>
                </a:rPr>
                <a:t>สายไฟ</a:t>
              </a:r>
              <a:endParaRPr lang="en-US" dirty="0">
                <a:latin typeface="FC Gimmick [Non-commercial] Bd" pitchFamily="2" charset="-34"/>
                <a:cs typeface="FC Gimmick [Non-commercial] Bd" pitchFamily="2" charset="-34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81F14FA-948C-4571-BB69-A42B96709162}"/>
                </a:ext>
              </a:extLst>
            </p:cNvPr>
            <p:cNvSpPr txBox="1"/>
            <p:nvPr/>
          </p:nvSpPr>
          <p:spPr>
            <a:xfrm>
              <a:off x="4802573" y="4464641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MQ-2 (</a:t>
              </a:r>
              <a:r>
                <a:rPr lang="th-TH" dirty="0">
                  <a:latin typeface="FC Gimmick [Non-commercial] Bd" pitchFamily="2" charset="-34"/>
                  <a:cs typeface="FC Gimmick [Non-commercial] Bd" pitchFamily="2" charset="-34"/>
                </a:rPr>
                <a:t>ตรวจจับแก๊ส</a:t>
              </a:r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)</a:t>
              </a:r>
            </a:p>
          </p:txBody>
        </p:sp>
        <p:pic>
          <p:nvPicPr>
            <p:cNvPr id="1038" name="Picture 14" descr="TE Connectivity 100Ω Carbon Film Resistor 2W ±5% CFR200J100R | RS Components">
              <a:extLst>
                <a:ext uri="{FF2B5EF4-FFF2-40B4-BE49-F238E27FC236}">
                  <a16:creationId xmlns:a16="http://schemas.microsoft.com/office/drawing/2014/main" id="{17B169DF-1BBD-4C58-90EC-13E51D6586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0163" y="1431394"/>
              <a:ext cx="2018488" cy="1134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247D29D-F6C3-41A6-9D8B-DE5D7E73D180}"/>
                </a:ext>
              </a:extLst>
            </p:cNvPr>
            <p:cNvSpPr txBox="1"/>
            <p:nvPr/>
          </p:nvSpPr>
          <p:spPr>
            <a:xfrm>
              <a:off x="7131413" y="2694940"/>
              <a:ext cx="2163058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th-TH" dirty="0">
                  <a:latin typeface="FC Gimmick [Non-commercial] Bd" pitchFamily="2" charset="-34"/>
                  <a:cs typeface="FC Gimmick [Non-commercial] Bd" pitchFamily="2" charset="-34"/>
                </a:rPr>
                <a:t>ตัวต้านทาน</a:t>
              </a:r>
              <a:endParaRPr lang="en-US" dirty="0">
                <a:latin typeface="FC Gimmick [Non-commercial] Bd" pitchFamily="2" charset="-34"/>
                <a:cs typeface="FC Gimmick [Non-commercial] Bd" pitchFamily="2" charset="-34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3D1DCD3-30D9-41FF-BBBF-69EA105B7FE1}"/>
                </a:ext>
              </a:extLst>
            </p:cNvPr>
            <p:cNvSpPr txBox="1"/>
            <p:nvPr/>
          </p:nvSpPr>
          <p:spPr>
            <a:xfrm>
              <a:off x="6810023" y="4445279"/>
              <a:ext cx="2484449" cy="331261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DHT11 (</a:t>
              </a:r>
              <a:r>
                <a:rPr lang="th-TH" dirty="0">
                  <a:latin typeface="FC Gimmick [Non-commercial] Bd" pitchFamily="2" charset="-34"/>
                  <a:cs typeface="FC Gimmick [Non-commercial] Bd" pitchFamily="2" charset="-34"/>
                </a:rPr>
                <a:t>ตรวจจับอุณหภูมิ</a:t>
              </a:r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)</a:t>
              </a:r>
            </a:p>
          </p:txBody>
        </p:sp>
        <p:pic>
          <p:nvPicPr>
            <p:cNvPr id="1040" name="Picture 16" descr="DHT11 Temperature and Humidity Sensor Module for arduino  วัดความชื้นและวัดอุณหภูมิ (พร้อมสาย Jumper) | Lazada.co.th">
              <a:extLst>
                <a:ext uri="{FF2B5EF4-FFF2-40B4-BE49-F238E27FC236}">
                  <a16:creationId xmlns:a16="http://schemas.microsoft.com/office/drawing/2014/main" id="{E7032E21-32C6-4863-8D12-903EA7E373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5785" y="3159534"/>
              <a:ext cx="1888080" cy="15405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A84A379-8608-408F-835A-E8B0C65198B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64738" y="2864437"/>
            <a:ext cx="1486404" cy="14864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0"/>
          <p:cNvSpPr/>
          <p:nvPr/>
        </p:nvSpPr>
        <p:spPr>
          <a:xfrm rot="-4376525" flipH="1">
            <a:off x="5283874" y="2668642"/>
            <a:ext cx="4772728" cy="424129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40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 err="1">
                <a:latin typeface="FC Gimmick [Non-commercial] Bd" pitchFamily="2" charset="-34"/>
                <a:cs typeface="FC Gimmick [Non-commercial] Bd" pitchFamily="2" charset="-34"/>
              </a:rPr>
              <a:t>ซอร์ฟแวร์</a:t>
            </a: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ที่ใช้งาน</a:t>
            </a:r>
            <a:endParaRPr dirty="0">
              <a:solidFill>
                <a:schemeClr val="lt1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7EC32B-82D6-46D0-8B54-342B0BB1F005}"/>
              </a:ext>
            </a:extLst>
          </p:cNvPr>
          <p:cNvSpPr txBox="1"/>
          <p:nvPr/>
        </p:nvSpPr>
        <p:spPr>
          <a:xfrm>
            <a:off x="-24074" y="2470759"/>
            <a:ext cx="2411820" cy="307777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ภาษา </a:t>
            </a:r>
            <a:r>
              <a:rPr lang="en-US" dirty="0" err="1">
                <a:latin typeface="FC Gimmick [Non-commercial] Bd" pitchFamily="2" charset="-34"/>
                <a:cs typeface="FC Gimmick [Non-commercial] Bd" pitchFamily="2" charset="-34"/>
              </a:rPr>
              <a:t>Javascript</a:t>
            </a:r>
            <a:endParaRPr lang="en-US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CA89E19-44EA-4D32-B226-962344A75889}"/>
              </a:ext>
            </a:extLst>
          </p:cNvPr>
          <p:cNvSpPr txBox="1"/>
          <p:nvPr/>
        </p:nvSpPr>
        <p:spPr>
          <a:xfrm>
            <a:off x="2074458" y="2470759"/>
            <a:ext cx="2411820" cy="307777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dirty="0">
                <a:latin typeface="FC Gimmick [Non-commercial] Bd" pitchFamily="2" charset="-34"/>
                <a:cs typeface="FC Gimmick [Non-commercial] Bd" pitchFamily="2" charset="-34"/>
              </a:rPr>
              <a:t>Node.JS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F960DEB-306D-4FED-A3B2-DCCDFBAC3ED9}"/>
              </a:ext>
            </a:extLst>
          </p:cNvPr>
          <p:cNvSpPr txBox="1"/>
          <p:nvPr/>
        </p:nvSpPr>
        <p:spPr>
          <a:xfrm>
            <a:off x="4467429" y="2470759"/>
            <a:ext cx="2411820" cy="307777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dirty="0">
                <a:latin typeface="FC Gimmick [Non-commercial] Bd" pitchFamily="2" charset="-34"/>
                <a:cs typeface="FC Gimmick [Non-commercial] Bd" pitchFamily="2" charset="-34"/>
              </a:rPr>
              <a:t>Nginx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EA3B109-5ACF-421C-9860-347DC97F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46" y="1402087"/>
            <a:ext cx="994780" cy="994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echMe] node.js และ express.js คืออะไร">
            <a:extLst>
              <a:ext uri="{FF2B5EF4-FFF2-40B4-BE49-F238E27FC236}">
                <a16:creationId xmlns:a16="http://schemas.microsoft.com/office/drawing/2014/main" id="{D17C6BBB-4899-4DC8-9E72-056BD7B85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3375" r="94875">
                        <a14:foregroundMark x1="25875" y1="51000" x2="28250" y2="63750"/>
                        <a14:foregroundMark x1="71500" y1="51500" x2="62875" y2="54250"/>
                        <a14:foregroundMark x1="62875" y1="54250" x2="63750" y2="69000"/>
                        <a14:foregroundMark x1="63750" y1="69000" x2="66875" y2="72250"/>
                        <a14:foregroundMark x1="67875" y1="60000" x2="67875" y2="58000"/>
                        <a14:foregroundMark x1="89875" y1="46000" x2="89875" y2="46000"/>
                        <a14:foregroundMark x1="94875" y1="51000" x2="94875" y2="51000"/>
                        <a14:foregroundMark x1="89625" y1="59250" x2="89625" y2="59250"/>
                        <a14:foregroundMark x1="3375" y1="57250" x2="3375" y2="57250"/>
                        <a14:foregroundMark x1="85125" y1="46500" x2="85125" y2="46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738" y="1277542"/>
            <a:ext cx="2330540" cy="1165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Advanced Load Balancer, Web Server, &amp; Reverse Proxy - NGINX">
            <a:extLst>
              <a:ext uri="{FF2B5EF4-FFF2-40B4-BE49-F238E27FC236}">
                <a16:creationId xmlns:a16="http://schemas.microsoft.com/office/drawing/2014/main" id="{303AADBC-5F7A-4856-AC25-B86DEB531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583" y="1549115"/>
            <a:ext cx="2280666" cy="76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ebsocket Icon - Download websocket Icon 3023093 | Noun Project">
            <a:extLst>
              <a:ext uri="{FF2B5EF4-FFF2-40B4-BE49-F238E27FC236}">
                <a16:creationId xmlns:a16="http://schemas.microsoft.com/office/drawing/2014/main" id="{B5AD13E5-4E46-4975-B6B9-2162A6F19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537" y="1254543"/>
            <a:ext cx="1152456" cy="1152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213B093-DB26-4DC1-B776-3FDF7F6A3892}"/>
              </a:ext>
            </a:extLst>
          </p:cNvPr>
          <p:cNvSpPr txBox="1"/>
          <p:nvPr/>
        </p:nvSpPr>
        <p:spPr>
          <a:xfrm>
            <a:off x="6593855" y="2460608"/>
            <a:ext cx="2411820" cy="307777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ctr"/>
            <a:r>
              <a:rPr lang="en-US" dirty="0" err="1">
                <a:latin typeface="FC Gimmick [Non-commercial] Bd" pitchFamily="2" charset="-34"/>
                <a:cs typeface="FC Gimmick [Non-commercial] Bd" pitchFamily="2" charset="-34"/>
              </a:rPr>
              <a:t>Websocket</a:t>
            </a:r>
            <a:endParaRPr lang="en-US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DFAEC19-456F-444F-A9CE-03960D53C106}"/>
              </a:ext>
            </a:extLst>
          </p:cNvPr>
          <p:cNvGrpSpPr/>
          <p:nvPr/>
        </p:nvGrpSpPr>
        <p:grpSpPr>
          <a:xfrm>
            <a:off x="-56759" y="3201608"/>
            <a:ext cx="9321215" cy="1338304"/>
            <a:chOff x="96082" y="3084817"/>
            <a:chExt cx="10773933" cy="1546881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B69CDF2E-0555-493E-954A-EA38D0477AA5}"/>
                </a:ext>
              </a:extLst>
            </p:cNvPr>
            <p:cNvSpPr txBox="1"/>
            <p:nvPr/>
          </p:nvSpPr>
          <p:spPr>
            <a:xfrm>
              <a:off x="96082" y="4305008"/>
              <a:ext cx="2411820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 err="1">
                  <a:latin typeface="FC Gimmick [Non-commercial] Bd" pitchFamily="2" charset="-34"/>
                  <a:cs typeface="FC Gimmick [Non-commercial] Bd" pitchFamily="2" charset="-34"/>
                </a:rPr>
                <a:t>RestAPI</a:t>
              </a:r>
              <a:endParaRPr lang="en-US" dirty="0">
                <a:latin typeface="FC Gimmick [Non-commercial] Bd" pitchFamily="2" charset="-34"/>
                <a:cs typeface="FC Gimmick [Non-commercial] Bd" pitchFamily="2" charset="-34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BFE8881-CCA9-4A47-9297-5F94028C719D}"/>
                </a:ext>
              </a:extLst>
            </p:cNvPr>
            <p:cNvSpPr txBox="1"/>
            <p:nvPr/>
          </p:nvSpPr>
          <p:spPr>
            <a:xfrm>
              <a:off x="4535717" y="4314769"/>
              <a:ext cx="2411820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Postman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81F14FA-948C-4571-BB69-A42B96709162}"/>
                </a:ext>
              </a:extLst>
            </p:cNvPr>
            <p:cNvSpPr txBox="1"/>
            <p:nvPr/>
          </p:nvSpPr>
          <p:spPr>
            <a:xfrm>
              <a:off x="6638281" y="4314769"/>
              <a:ext cx="2411820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Visual Studio Code</a:t>
              </a:r>
            </a:p>
          </p:txBody>
        </p:sp>
        <p:pic>
          <p:nvPicPr>
            <p:cNvPr id="4108" name="Picture 12" descr="online-store-REST-API/README.md at master · mahmoudahmedd/online-store-REST- API · GitHub">
              <a:extLst>
                <a:ext uri="{FF2B5EF4-FFF2-40B4-BE49-F238E27FC236}">
                  <a16:creationId xmlns:a16="http://schemas.microsoft.com/office/drawing/2014/main" id="{32C51407-B79C-4969-A2F7-C896A695B41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0000">
                          <a14:foregroundMark x1="31589" y1="43000" x2="31589" y2="43000"/>
                          <a14:foregroundMark x1="39632" y1="42667" x2="39632" y2="42667"/>
                          <a14:foregroundMark x1="46415" y1="41667" x2="46415" y2="41667"/>
                          <a14:foregroundMark x1="49225" y1="43000" x2="49225" y2="43000"/>
                          <a14:foregroundMark x1="53391" y1="46333" x2="53391" y2="46333"/>
                          <a14:foregroundMark x1="53004" y1="57667" x2="53004" y2="57667"/>
                          <a14:foregroundMark x1="55523" y1="54000" x2="55523" y2="54000"/>
                          <a14:foregroundMark x1="61143" y1="53667" x2="61143" y2="53667"/>
                          <a14:foregroundMark x1="65795" y1="50333" x2="65795" y2="50333"/>
                          <a14:foregroundMark x1="68411" y1="48667" x2="68411" y2="48667"/>
                          <a14:backgroundMark x1="56686" y1="51333" x2="56686" y2="513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113" r="27507"/>
            <a:stretch/>
          </p:blipFill>
          <p:spPr bwMode="auto">
            <a:xfrm>
              <a:off x="231989" y="3084817"/>
              <a:ext cx="2140006" cy="13409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0" name="Picture 14" descr="postman -">
              <a:extLst>
                <a:ext uri="{FF2B5EF4-FFF2-40B4-BE49-F238E27FC236}">
                  <a16:creationId xmlns:a16="http://schemas.microsoft.com/office/drawing/2014/main" id="{4495120F-8B2B-41EB-B91E-A29985F1C7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32658" y="3247315"/>
              <a:ext cx="817940" cy="817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12" name="Picture 16">
              <a:extLst>
                <a:ext uri="{FF2B5EF4-FFF2-40B4-BE49-F238E27FC236}">
                  <a16:creationId xmlns:a16="http://schemas.microsoft.com/office/drawing/2014/main" id="{D087CF9C-61FD-4536-BD9A-C850683611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55465" y="3251707"/>
              <a:ext cx="837462" cy="8374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6" name="Picture 2" descr="ใช้ MongoDB ฟรีๆ ด้วย MongoDB Atlas | by Chanin Chongmeesuk | Medium">
              <a:extLst>
                <a:ext uri="{FF2B5EF4-FFF2-40B4-BE49-F238E27FC236}">
                  <a16:creationId xmlns:a16="http://schemas.microsoft.com/office/drawing/2014/main" id="{5D0D44BC-C3F7-4A9A-B000-9C4156FB8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6316" y="3461417"/>
              <a:ext cx="1997370" cy="5877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F23831-B151-4394-B885-D0267B71185F}"/>
                </a:ext>
              </a:extLst>
            </p:cNvPr>
            <p:cNvSpPr txBox="1"/>
            <p:nvPr/>
          </p:nvSpPr>
          <p:spPr>
            <a:xfrm>
              <a:off x="2587429" y="4307570"/>
              <a:ext cx="2411820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MongoDB</a:t>
              </a:r>
            </a:p>
          </p:txBody>
        </p:sp>
        <p:pic>
          <p:nvPicPr>
            <p:cNvPr id="22" name="Picture 2" descr="LINE Notify ส่งการแจ้งเตือนเข้าไลน์ - KidStore">
              <a:extLst>
                <a:ext uri="{FF2B5EF4-FFF2-40B4-BE49-F238E27FC236}">
                  <a16:creationId xmlns:a16="http://schemas.microsoft.com/office/drawing/2014/main" id="{4E533C90-47DF-4F64-9E53-F3EBB3B614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6566" y="3209940"/>
              <a:ext cx="1095068" cy="10950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B72F720-8129-4AC8-96E1-177587AAB2FC}"/>
                </a:ext>
              </a:extLst>
            </p:cNvPr>
            <p:cNvSpPr txBox="1"/>
            <p:nvPr/>
          </p:nvSpPr>
          <p:spPr>
            <a:xfrm>
              <a:off x="8458196" y="4323921"/>
              <a:ext cx="2411819" cy="307777"/>
            </a:xfrm>
            <a:prstGeom prst="rect">
              <a:avLst/>
            </a:prstGeom>
            <a:noFill/>
          </p:spPr>
          <p:txBody>
            <a:bodyPr wrap="square" numCol="1" rtlCol="0" anchor="ctr">
              <a:spAutoFit/>
            </a:bodyPr>
            <a:lstStyle/>
            <a:p>
              <a:pPr algn="ctr"/>
              <a:r>
                <a:rPr lang="en-US" dirty="0">
                  <a:latin typeface="FC Gimmick [Non-commercial] Bd" pitchFamily="2" charset="-34"/>
                  <a:cs typeface="FC Gimmick [Non-commercial] Bd" pitchFamily="2" charset="-34"/>
                </a:rPr>
                <a:t>Line Notify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0677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1"/>
          <p:cNvSpPr txBox="1">
            <a:spLocks noGrp="1"/>
          </p:cNvSpPr>
          <p:nvPr>
            <p:ph type="subTitle" idx="1"/>
          </p:nvPr>
        </p:nvSpPr>
        <p:spPr>
          <a:xfrm>
            <a:off x="723299" y="2564196"/>
            <a:ext cx="3799268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Smart Control </a:t>
            </a: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เป็น เว็บแอพที่รองรับได้</a:t>
            </a:r>
            <a:r>
              <a:rPr lang="th-TH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ทุกอุปกรณ์ </a:t>
            </a: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นอกจากนั้นยังมีการแจ้งเตือนสถานะต่างๆผ่าน </a:t>
            </a:r>
            <a:r>
              <a:rPr lang="en-US" dirty="0">
                <a:solidFill>
                  <a:schemeClr val="bg2"/>
                </a:solidFill>
                <a:latin typeface="FC Gimmick [Non-commercial] Bd" pitchFamily="2" charset="-34"/>
                <a:cs typeface="FC Gimmick [Non-commercial] Bd" pitchFamily="2" charset="-34"/>
              </a:rPr>
              <a:t>Line Notify</a:t>
            </a:r>
            <a:r>
              <a:rPr lang="en-US" dirty="0">
                <a:latin typeface="FC Gimmick [Non-commercial] Bd" pitchFamily="2" charset="-34"/>
                <a:cs typeface="FC Gimmick [Non-commercial] Bd" pitchFamily="2" charset="-34"/>
              </a:rPr>
              <a:t> </a:t>
            </a: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อีกด้วย</a:t>
            </a:r>
            <a:endParaRPr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476" name="Google Shape;476;p51"/>
          <p:cNvSpPr txBox="1">
            <a:spLocks noGrp="1"/>
          </p:cNvSpPr>
          <p:nvPr>
            <p:ph type="title"/>
          </p:nvPr>
        </p:nvSpPr>
        <p:spPr>
          <a:xfrm flipH="1">
            <a:off x="692563" y="1446761"/>
            <a:ext cx="3767198" cy="13258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sz="6000" b="0" i="0" u="none" strike="noStrike" dirty="0">
                <a:solidFill>
                  <a:srgbClr val="000000"/>
                </a:solidFill>
                <a:effectLst/>
                <a:latin typeface="FC Gimmick [Non-commercial] Bd" pitchFamily="2" charset="-34"/>
                <a:cs typeface="FC Gimmick [Non-commercial] Bd" pitchFamily="2" charset="-34"/>
              </a:rPr>
              <a:t>ประโยชน์</a:t>
            </a:r>
            <a:endParaRPr sz="6000" dirty="0">
              <a:solidFill>
                <a:schemeClr val="lt1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grpSp>
        <p:nvGrpSpPr>
          <p:cNvPr id="477" name="Google Shape;477;p51"/>
          <p:cNvGrpSpPr/>
          <p:nvPr/>
        </p:nvGrpSpPr>
        <p:grpSpPr>
          <a:xfrm rot="137742">
            <a:off x="4516813" y="1106970"/>
            <a:ext cx="3750160" cy="2923690"/>
            <a:chOff x="2144600" y="1557475"/>
            <a:chExt cx="3330800" cy="2596750"/>
          </a:xfrm>
        </p:grpSpPr>
        <p:sp>
          <p:nvSpPr>
            <p:cNvPr id="478" name="Google Shape;478;p51"/>
            <p:cNvSpPr/>
            <p:nvPr/>
          </p:nvSpPr>
          <p:spPr>
            <a:xfrm>
              <a:off x="2144600" y="1557475"/>
              <a:ext cx="3330800" cy="2596750"/>
            </a:xfrm>
            <a:custGeom>
              <a:avLst/>
              <a:gdLst/>
              <a:ahLst/>
              <a:cxnLst/>
              <a:rect l="l" t="t" r="r" b="b"/>
              <a:pathLst>
                <a:path w="133232" h="103870" extrusionOk="0">
                  <a:moveTo>
                    <a:pt x="129564" y="869"/>
                  </a:moveTo>
                  <a:cubicBezTo>
                    <a:pt x="130314" y="869"/>
                    <a:pt x="131017" y="1155"/>
                    <a:pt x="131541" y="1691"/>
                  </a:cubicBezTo>
                  <a:cubicBezTo>
                    <a:pt x="132065" y="2215"/>
                    <a:pt x="132362" y="2917"/>
                    <a:pt x="132362" y="3655"/>
                  </a:cubicBezTo>
                  <a:lnTo>
                    <a:pt x="132362" y="6239"/>
                  </a:lnTo>
                  <a:lnTo>
                    <a:pt x="870" y="6239"/>
                  </a:lnTo>
                  <a:lnTo>
                    <a:pt x="870" y="3655"/>
                  </a:lnTo>
                  <a:cubicBezTo>
                    <a:pt x="870" y="2917"/>
                    <a:pt x="1167" y="2215"/>
                    <a:pt x="1691" y="1691"/>
                  </a:cubicBezTo>
                  <a:cubicBezTo>
                    <a:pt x="2215" y="1155"/>
                    <a:pt x="2918" y="869"/>
                    <a:pt x="3668" y="869"/>
                  </a:cubicBezTo>
                  <a:close/>
                  <a:moveTo>
                    <a:pt x="132362" y="7108"/>
                  </a:moveTo>
                  <a:lnTo>
                    <a:pt x="132362" y="76771"/>
                  </a:lnTo>
                  <a:lnTo>
                    <a:pt x="870" y="76771"/>
                  </a:lnTo>
                  <a:lnTo>
                    <a:pt x="870" y="7108"/>
                  </a:lnTo>
                  <a:close/>
                  <a:moveTo>
                    <a:pt x="132362" y="77641"/>
                  </a:moveTo>
                  <a:lnTo>
                    <a:pt x="132362" y="82939"/>
                  </a:lnTo>
                  <a:cubicBezTo>
                    <a:pt x="132362" y="83677"/>
                    <a:pt x="132065" y="84379"/>
                    <a:pt x="131541" y="84903"/>
                  </a:cubicBezTo>
                  <a:cubicBezTo>
                    <a:pt x="131017" y="85439"/>
                    <a:pt x="130314" y="85725"/>
                    <a:pt x="129564" y="85725"/>
                  </a:cubicBezTo>
                  <a:lnTo>
                    <a:pt x="3668" y="85725"/>
                  </a:lnTo>
                  <a:cubicBezTo>
                    <a:pt x="2918" y="85725"/>
                    <a:pt x="2215" y="85439"/>
                    <a:pt x="1691" y="84903"/>
                  </a:cubicBezTo>
                  <a:cubicBezTo>
                    <a:pt x="1167" y="84379"/>
                    <a:pt x="870" y="83677"/>
                    <a:pt x="870" y="82939"/>
                  </a:cubicBezTo>
                  <a:lnTo>
                    <a:pt x="870" y="77641"/>
                  </a:lnTo>
                  <a:close/>
                  <a:moveTo>
                    <a:pt x="78987" y="86594"/>
                  </a:moveTo>
                  <a:lnTo>
                    <a:pt x="78987" y="86665"/>
                  </a:lnTo>
                  <a:cubicBezTo>
                    <a:pt x="79058" y="94214"/>
                    <a:pt x="80951" y="97560"/>
                    <a:pt x="82082" y="98881"/>
                  </a:cubicBezTo>
                  <a:lnTo>
                    <a:pt x="82177" y="99000"/>
                  </a:lnTo>
                  <a:lnTo>
                    <a:pt x="51043" y="99000"/>
                  </a:lnTo>
                  <a:lnTo>
                    <a:pt x="51150" y="98881"/>
                  </a:lnTo>
                  <a:cubicBezTo>
                    <a:pt x="52281" y="97560"/>
                    <a:pt x="54174" y="94214"/>
                    <a:pt x="54257" y="86665"/>
                  </a:cubicBezTo>
                  <a:lnTo>
                    <a:pt x="54257" y="86594"/>
                  </a:lnTo>
                  <a:close/>
                  <a:moveTo>
                    <a:pt x="89833" y="99869"/>
                  </a:moveTo>
                  <a:cubicBezTo>
                    <a:pt x="90417" y="99869"/>
                    <a:pt x="91071" y="100108"/>
                    <a:pt x="91595" y="100501"/>
                  </a:cubicBezTo>
                  <a:cubicBezTo>
                    <a:pt x="92155" y="100917"/>
                    <a:pt x="92464" y="101453"/>
                    <a:pt x="92464" y="101965"/>
                  </a:cubicBezTo>
                  <a:lnTo>
                    <a:pt x="92464" y="103001"/>
                  </a:lnTo>
                  <a:lnTo>
                    <a:pt x="40768" y="103001"/>
                  </a:lnTo>
                  <a:lnTo>
                    <a:pt x="40768" y="101965"/>
                  </a:lnTo>
                  <a:cubicBezTo>
                    <a:pt x="40768" y="101453"/>
                    <a:pt x="41089" y="100917"/>
                    <a:pt x="41637" y="100501"/>
                  </a:cubicBezTo>
                  <a:cubicBezTo>
                    <a:pt x="42161" y="100108"/>
                    <a:pt x="42815" y="99869"/>
                    <a:pt x="43399" y="99869"/>
                  </a:cubicBezTo>
                  <a:close/>
                  <a:moveTo>
                    <a:pt x="3668" y="0"/>
                  </a:moveTo>
                  <a:cubicBezTo>
                    <a:pt x="1644" y="0"/>
                    <a:pt x="1" y="1643"/>
                    <a:pt x="1" y="3655"/>
                  </a:cubicBezTo>
                  <a:lnTo>
                    <a:pt x="1" y="82939"/>
                  </a:lnTo>
                  <a:cubicBezTo>
                    <a:pt x="1" y="84951"/>
                    <a:pt x="1644" y="86594"/>
                    <a:pt x="3668" y="86594"/>
                  </a:cubicBezTo>
                  <a:lnTo>
                    <a:pt x="53388" y="86594"/>
                  </a:lnTo>
                  <a:lnTo>
                    <a:pt x="53388" y="86665"/>
                  </a:lnTo>
                  <a:cubicBezTo>
                    <a:pt x="53329" y="91940"/>
                    <a:pt x="52352" y="95000"/>
                    <a:pt x="51555" y="96643"/>
                  </a:cubicBezTo>
                  <a:cubicBezTo>
                    <a:pt x="51066" y="97607"/>
                    <a:pt x="50590" y="98203"/>
                    <a:pt x="50281" y="98536"/>
                  </a:cubicBezTo>
                  <a:cubicBezTo>
                    <a:pt x="50138" y="98691"/>
                    <a:pt x="49995" y="98822"/>
                    <a:pt x="49852" y="98929"/>
                  </a:cubicBezTo>
                  <a:cubicBezTo>
                    <a:pt x="49828" y="98953"/>
                    <a:pt x="49804" y="98965"/>
                    <a:pt x="49781" y="98988"/>
                  </a:cubicBezTo>
                  <a:lnTo>
                    <a:pt x="49757" y="99000"/>
                  </a:lnTo>
                  <a:lnTo>
                    <a:pt x="43411" y="99000"/>
                  </a:lnTo>
                  <a:cubicBezTo>
                    <a:pt x="42601" y="99000"/>
                    <a:pt x="41720" y="99322"/>
                    <a:pt x="41041" y="99858"/>
                  </a:cubicBezTo>
                  <a:cubicBezTo>
                    <a:pt x="40303" y="100441"/>
                    <a:pt x="39898" y="101191"/>
                    <a:pt x="39898" y="101965"/>
                  </a:cubicBezTo>
                  <a:lnTo>
                    <a:pt x="39898" y="103441"/>
                  </a:lnTo>
                  <a:cubicBezTo>
                    <a:pt x="39898" y="103679"/>
                    <a:pt x="40089" y="103870"/>
                    <a:pt x="40339" y="103870"/>
                  </a:cubicBezTo>
                  <a:lnTo>
                    <a:pt x="92905" y="103870"/>
                  </a:lnTo>
                  <a:cubicBezTo>
                    <a:pt x="93143" y="103870"/>
                    <a:pt x="93334" y="103679"/>
                    <a:pt x="93334" y="103441"/>
                  </a:cubicBezTo>
                  <a:lnTo>
                    <a:pt x="93334" y="101977"/>
                  </a:lnTo>
                  <a:cubicBezTo>
                    <a:pt x="93334" y="101191"/>
                    <a:pt x="92929" y="100441"/>
                    <a:pt x="92191" y="99858"/>
                  </a:cubicBezTo>
                  <a:cubicBezTo>
                    <a:pt x="91512" y="99322"/>
                    <a:pt x="90631" y="99000"/>
                    <a:pt x="89833" y="99000"/>
                  </a:cubicBezTo>
                  <a:lnTo>
                    <a:pt x="83475" y="99000"/>
                  </a:lnTo>
                  <a:lnTo>
                    <a:pt x="83451" y="98988"/>
                  </a:lnTo>
                  <a:cubicBezTo>
                    <a:pt x="83166" y="98786"/>
                    <a:pt x="82416" y="98167"/>
                    <a:pt x="81666" y="96631"/>
                  </a:cubicBezTo>
                  <a:cubicBezTo>
                    <a:pt x="80511" y="94262"/>
                    <a:pt x="79891" y="90916"/>
                    <a:pt x="79856" y="86665"/>
                  </a:cubicBezTo>
                  <a:lnTo>
                    <a:pt x="79844" y="86594"/>
                  </a:lnTo>
                  <a:lnTo>
                    <a:pt x="129564" y="86594"/>
                  </a:lnTo>
                  <a:cubicBezTo>
                    <a:pt x="131588" y="86594"/>
                    <a:pt x="133231" y="84951"/>
                    <a:pt x="133231" y="82939"/>
                  </a:cubicBezTo>
                  <a:lnTo>
                    <a:pt x="133231" y="3655"/>
                  </a:lnTo>
                  <a:cubicBezTo>
                    <a:pt x="133231" y="1643"/>
                    <a:pt x="131588" y="0"/>
                    <a:pt x="129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  <p:sp>
          <p:nvSpPr>
            <p:cNvPr id="479" name="Google Shape;479;p51"/>
            <p:cNvSpPr/>
            <p:nvPr/>
          </p:nvSpPr>
          <p:spPr>
            <a:xfrm>
              <a:off x="3678425" y="3558900"/>
              <a:ext cx="263150" cy="79800"/>
            </a:xfrm>
            <a:custGeom>
              <a:avLst/>
              <a:gdLst/>
              <a:ahLst/>
              <a:cxnLst/>
              <a:rect l="l" t="t" r="r" b="b"/>
              <a:pathLst>
                <a:path w="10526" h="3192" extrusionOk="0">
                  <a:moveTo>
                    <a:pt x="8930" y="941"/>
                  </a:moveTo>
                  <a:cubicBezTo>
                    <a:pt x="9121" y="941"/>
                    <a:pt x="9275" y="1013"/>
                    <a:pt x="9394" y="1132"/>
                  </a:cubicBezTo>
                  <a:cubicBezTo>
                    <a:pt x="9514" y="1251"/>
                    <a:pt x="9585" y="1417"/>
                    <a:pt x="9585" y="1596"/>
                  </a:cubicBezTo>
                  <a:cubicBezTo>
                    <a:pt x="9585" y="1775"/>
                    <a:pt x="9514" y="1929"/>
                    <a:pt x="9394" y="2048"/>
                  </a:cubicBezTo>
                  <a:cubicBezTo>
                    <a:pt x="9275" y="2167"/>
                    <a:pt x="9121" y="2239"/>
                    <a:pt x="8930" y="2239"/>
                  </a:cubicBezTo>
                  <a:lnTo>
                    <a:pt x="1596" y="2239"/>
                  </a:lnTo>
                  <a:cubicBezTo>
                    <a:pt x="1405" y="2239"/>
                    <a:pt x="1251" y="2167"/>
                    <a:pt x="1132" y="2048"/>
                  </a:cubicBezTo>
                  <a:cubicBezTo>
                    <a:pt x="1012" y="1929"/>
                    <a:pt x="941" y="1775"/>
                    <a:pt x="941" y="1596"/>
                  </a:cubicBezTo>
                  <a:cubicBezTo>
                    <a:pt x="941" y="1417"/>
                    <a:pt x="1012" y="1251"/>
                    <a:pt x="1132" y="1132"/>
                  </a:cubicBezTo>
                  <a:cubicBezTo>
                    <a:pt x="1251" y="1013"/>
                    <a:pt x="1405" y="941"/>
                    <a:pt x="1596" y="941"/>
                  </a:cubicBezTo>
                  <a:close/>
                  <a:moveTo>
                    <a:pt x="1596" y="1"/>
                  </a:moveTo>
                  <a:cubicBezTo>
                    <a:pt x="715" y="1"/>
                    <a:pt x="0" y="715"/>
                    <a:pt x="0" y="1596"/>
                  </a:cubicBezTo>
                  <a:cubicBezTo>
                    <a:pt x="0" y="2477"/>
                    <a:pt x="715" y="3191"/>
                    <a:pt x="1596" y="3191"/>
                  </a:cubicBezTo>
                  <a:lnTo>
                    <a:pt x="8942" y="3191"/>
                  </a:lnTo>
                  <a:cubicBezTo>
                    <a:pt x="9811" y="3191"/>
                    <a:pt x="10526" y="2465"/>
                    <a:pt x="10526" y="1596"/>
                  </a:cubicBezTo>
                  <a:cubicBezTo>
                    <a:pt x="10526" y="715"/>
                    <a:pt x="9811" y="1"/>
                    <a:pt x="89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C0C0C"/>
                </a:solidFill>
              </a:endParaRPr>
            </a:p>
          </p:txBody>
        </p:sp>
      </p:grpSp>
      <p:pic>
        <p:nvPicPr>
          <p:cNvPr id="480" name="Google Shape;480;p51"/>
          <p:cNvPicPr preferRelativeResize="0"/>
          <p:nvPr/>
        </p:nvPicPr>
        <p:blipFill>
          <a:blip r:embed="rId3"/>
          <a:srcRect l="4887" r="4887"/>
          <a:stretch/>
        </p:blipFill>
        <p:spPr>
          <a:xfrm rot="137821">
            <a:off x="4560978" y="1296974"/>
            <a:ext cx="3690376" cy="1990671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81" name="Google Shape;481;p51"/>
          <p:cNvSpPr/>
          <p:nvPr/>
        </p:nvSpPr>
        <p:spPr>
          <a:xfrm flipH="1">
            <a:off x="6096978" y="29262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51"/>
          <p:cNvSpPr/>
          <p:nvPr/>
        </p:nvSpPr>
        <p:spPr>
          <a:xfrm rot="8921821" flipH="1">
            <a:off x="2549101" y="3961919"/>
            <a:ext cx="8201049" cy="3015736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56"/>
          <p:cNvSpPr/>
          <p:nvPr/>
        </p:nvSpPr>
        <p:spPr>
          <a:xfrm rot="-359004" flipH="1">
            <a:off x="3474573" y="-1551471"/>
            <a:ext cx="8440667" cy="8440025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6"/>
          <p:cNvSpPr txBox="1">
            <a:spLocks noGrp="1"/>
          </p:cNvSpPr>
          <p:nvPr>
            <p:ph type="subTitle" idx="1"/>
          </p:nvPr>
        </p:nvSpPr>
        <p:spPr>
          <a:xfrm>
            <a:off x="723299" y="2571750"/>
            <a:ext cx="4317827" cy="17106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latin typeface="FC Gimmick [Non-commercial] Bd" pitchFamily="2" charset="-34"/>
                <a:cs typeface="FC Gimmick [Non-commercial] Bd" pitchFamily="2" charset="-34"/>
              </a:rPr>
              <a:t>สามารถที่จะใช้ตั้งเวลาเปิดปิดไฟ</a:t>
            </a:r>
            <a:r>
              <a:rPr lang="th-TH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ภายในบ้าน หรือ องค์กร</a:t>
            </a:r>
            <a:r>
              <a:rPr lang="th-TH" sz="1400" dirty="0">
                <a:latin typeface="FC Gimmick [Non-commercial] Bd" pitchFamily="2" charset="-34"/>
                <a:cs typeface="FC Gimmick [Non-commercial] Bd" pitchFamily="2" charset="-34"/>
              </a:rPr>
              <a:t> ที่จะต้องมีการเปิดปิดไฟเป็นเวลา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th-TH" sz="1400" dirty="0">
              <a:latin typeface="FC Gimmick [Non-commercial] Bd" pitchFamily="2" charset="-34"/>
              <a:cs typeface="FC Gimmick [Non-commercial] Bd" pitchFamily="2" charset="-34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h-TH" sz="1400" dirty="0">
                <a:latin typeface="FC Gimmick [Non-commercial] Bd" pitchFamily="2" charset="-34"/>
                <a:cs typeface="FC Gimmick [Non-commercial] Bd" pitchFamily="2" charset="-34"/>
              </a:rPr>
              <a:t>ใช้ร่วมกับ</a:t>
            </a:r>
            <a:r>
              <a:rPr lang="th-TH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เซ็นเซอร์ตรวจจับการเคลื่อนไหว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 </a:t>
            </a:r>
            <a:r>
              <a:rPr lang="th-TH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(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PIR</a:t>
            </a:r>
            <a:r>
              <a:rPr lang="th-TH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)</a:t>
            </a:r>
            <a:r>
              <a:rPr lang="en-US" sz="1400" dirty="0">
                <a:solidFill>
                  <a:schemeClr val="tx2">
                    <a:lumMod val="50000"/>
                  </a:schemeClr>
                </a:solidFill>
                <a:latin typeface="FC Gimmick [Non-commercial] Bd" pitchFamily="2" charset="-34"/>
                <a:cs typeface="FC Gimmick [Non-commercial] Bd" pitchFamily="2" charset="-34"/>
              </a:rPr>
              <a:t> </a:t>
            </a:r>
            <a:r>
              <a:rPr lang="th-TH" sz="1400" dirty="0">
                <a:latin typeface="FC Gimmick [Non-commercial] Bd" pitchFamily="2" charset="-34"/>
                <a:cs typeface="FC Gimmick [Non-commercial] Bd" pitchFamily="2" charset="-34"/>
              </a:rPr>
              <a:t>เพื่อความปลอดภัยบริเวณรอบบ้าน หรือ</a:t>
            </a:r>
            <a:r>
              <a:rPr lang="en-US" sz="1400" dirty="0">
                <a:latin typeface="FC Gimmick [Non-commercial] Bd" pitchFamily="2" charset="-34"/>
                <a:cs typeface="FC Gimmick [Non-commercial] Bd" pitchFamily="2" charset="-34"/>
              </a:rPr>
              <a:t> </a:t>
            </a:r>
            <a:r>
              <a:rPr lang="th-TH" sz="1400" dirty="0">
                <a:latin typeface="FC Gimmick [Non-commercial] Bd" pitchFamily="2" charset="-34"/>
                <a:cs typeface="FC Gimmick [Non-commercial] Bd" pitchFamily="2" charset="-34"/>
              </a:rPr>
              <a:t>โรงงาน</a:t>
            </a:r>
            <a:endParaRPr sz="1400"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537" name="Google Shape;537;p56"/>
          <p:cNvSpPr txBox="1">
            <a:spLocks noGrp="1"/>
          </p:cNvSpPr>
          <p:nvPr>
            <p:ph type="title"/>
          </p:nvPr>
        </p:nvSpPr>
        <p:spPr>
          <a:xfrm flipH="1">
            <a:off x="723300" y="1316126"/>
            <a:ext cx="2945395" cy="135241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-TH" dirty="0">
                <a:latin typeface="FC Gimmick [Non-commercial] Bd" pitchFamily="2" charset="-34"/>
                <a:cs typeface="FC Gimmick [Non-commercial] Bd" pitchFamily="2" charset="-34"/>
              </a:rPr>
              <a:t>การนำไปพัฒนาในอนาคต</a:t>
            </a:r>
            <a:endParaRPr dirty="0">
              <a:latin typeface="FC Gimmick [Non-commercial] Bd" pitchFamily="2" charset="-34"/>
              <a:cs typeface="FC Gimmick [Non-commercial] Bd" pitchFamily="2" charset="-34"/>
            </a:endParaRPr>
          </a:p>
        </p:txBody>
      </p:sp>
      <p:sp>
        <p:nvSpPr>
          <p:cNvPr id="538" name="Google Shape;538;p56"/>
          <p:cNvSpPr/>
          <p:nvPr/>
        </p:nvSpPr>
        <p:spPr>
          <a:xfrm>
            <a:off x="6731227" y="-2946022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56"/>
          <p:cNvSpPr/>
          <p:nvPr/>
        </p:nvSpPr>
        <p:spPr>
          <a:xfrm rot="-1016915">
            <a:off x="5075473" y="-2308287"/>
            <a:ext cx="7826174" cy="287788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56"/>
          <p:cNvSpPr/>
          <p:nvPr/>
        </p:nvSpPr>
        <p:spPr>
          <a:xfrm rot="4533645" flipH="1">
            <a:off x="3033013" y="5149086"/>
            <a:ext cx="8703289" cy="555821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F1B7E-2AEE-4643-B0F0-9A19C0266B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488888" y="1860101"/>
            <a:ext cx="2299723" cy="24807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CA7ECE1-5247-4ABF-902A-2D8E292482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4264" y="1357146"/>
            <a:ext cx="1419978" cy="145159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75"/>
          <p:cNvSpPr txBox="1">
            <a:spLocks noGrp="1"/>
          </p:cNvSpPr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-TH" sz="6600" dirty="0">
                <a:solidFill>
                  <a:schemeClr val="tx1"/>
                </a:solidFill>
                <a:latin typeface="FC Gimmick [Non-commercial] Bd" pitchFamily="2" charset="-34"/>
                <a:cs typeface="FC Gimmick [Non-commercial] Bd" pitchFamily="2" charset="-34"/>
              </a:rPr>
              <a:t>รูปภาพ</a:t>
            </a:r>
            <a:r>
              <a:rPr lang="th-TH" sz="6600" dirty="0">
                <a:solidFill>
                  <a:schemeClr val="bg1"/>
                </a:solidFill>
                <a:latin typeface="FC Gimmick [Non-commercial] Bd" pitchFamily="2" charset="-34"/>
                <a:cs typeface="FC Gimmick [Non-commercial] Bd" pitchFamily="2" charset="-34"/>
              </a:rPr>
              <a:t>กิจกรรม</a:t>
            </a:r>
            <a:endParaRPr sz="6600" dirty="0">
              <a:solidFill>
                <a:schemeClr val="bg1"/>
              </a:solidFill>
              <a:latin typeface="FC Gimmick [Non-commercial] Bd" pitchFamily="2" charset="-34"/>
              <a:cs typeface="FC Gimmick [Non-commercial] Bd" pitchFamily="2" charset="-3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219</Words>
  <Application>Microsoft Office PowerPoint</Application>
  <PresentationFormat>On-screen Show (16:9)</PresentationFormat>
  <Paragraphs>45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Kulim Park</vt:lpstr>
      <vt:lpstr>Kulim Park SemiBold</vt:lpstr>
      <vt:lpstr>Arial</vt:lpstr>
      <vt:lpstr>Nunito Light</vt:lpstr>
      <vt:lpstr>FC Gimmick [Non-commercial] Bd</vt:lpstr>
      <vt:lpstr>Manrope</vt:lpstr>
      <vt:lpstr>Minimalist Korean Aesthetic Pitch Deck by Slidesgo</vt:lpstr>
      <vt:lpstr>Smart Control PKW STRENGTHENS SOCIETY</vt:lpstr>
      <vt:lpstr>สมาชิกในทีม</vt:lpstr>
      <vt:lpstr>Smart Control</vt:lpstr>
      <vt:lpstr>Concept Design</vt:lpstr>
      <vt:lpstr>อุปกรณ์ที่เลือกใช้</vt:lpstr>
      <vt:lpstr>ซอร์ฟแวร์ที่ใช้งาน</vt:lpstr>
      <vt:lpstr>ประโยชน์</vt:lpstr>
      <vt:lpstr>การนำไปพัฒนาในอนาคต</vt:lpstr>
      <vt:lpstr>รูปภาพกิจกรรม</vt:lpstr>
      <vt:lpstr>กลุ่มเป้าหมายที่จะได้รับ</vt:lpstr>
      <vt:lpstr>PowerPoint Presentation</vt:lpstr>
      <vt:lpstr>PowerPoint Presentation</vt:lpstr>
      <vt:lpstr>สาธิตวิธีการใช้งาน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KOREAN AESTHETIC PITCH DECK</dc:title>
  <dc:creator>opecgame</dc:creator>
  <cp:lastModifiedBy>กฤติพงศ์​ ทรง​ยศ​</cp:lastModifiedBy>
  <cp:revision>31</cp:revision>
  <dcterms:modified xsi:type="dcterms:W3CDTF">2022-06-19T04:36:40Z</dcterms:modified>
</cp:coreProperties>
</file>